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6" r:id="rId5"/>
    <p:sldId id="257" r:id="rId6"/>
    <p:sldId id="263" r:id="rId7"/>
    <p:sldId id="265" r:id="rId8"/>
    <p:sldId id="264" r:id="rId9"/>
    <p:sldId id="258" r:id="rId10"/>
    <p:sldId id="262" r:id="rId11"/>
    <p:sldId id="446" r:id="rId12"/>
    <p:sldId id="259" r:id="rId13"/>
    <p:sldId id="451" r:id="rId14"/>
    <p:sldId id="447" r:id="rId15"/>
    <p:sldId id="453" r:id="rId16"/>
    <p:sldId id="455" r:id="rId17"/>
    <p:sldId id="448" r:id="rId18"/>
    <p:sldId id="454" r:id="rId19"/>
    <p:sldId id="449" r:id="rId20"/>
    <p:sldId id="450" r:id="rId21"/>
    <p:sldId id="45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952F1297-BC72-4B52-9B9B-DD3E0C6F61BC}">
          <p14:sldIdLst>
            <p14:sldId id="256"/>
          </p14:sldIdLst>
        </p14:section>
        <p14:section name="Kva er klarspråk?" id="{05CF2CDD-6E72-4E50-BC23-0550BBBFA8B2}">
          <p14:sldIdLst>
            <p14:sldId id="257"/>
            <p14:sldId id="263"/>
            <p14:sldId id="265"/>
            <p14:sldId id="264"/>
          </p14:sldIdLst>
        </p14:section>
        <p14:section name="Kvifor bør vi bruke klarspråk?" id="{E117DA98-F32A-4773-958E-686F2B522FBE}">
          <p14:sldIdLst>
            <p14:sldId id="258"/>
            <p14:sldId id="262"/>
            <p14:sldId id="446"/>
          </p14:sldIdLst>
        </p14:section>
        <p14:section name="Korleis kan vi oppfylle kravet i språklova?" id="{F8BAE05F-D5E9-4194-A63D-FBFDE4248E78}">
          <p14:sldIdLst>
            <p14:sldId id="259"/>
            <p14:sldId id="451"/>
            <p14:sldId id="447"/>
            <p14:sldId id="453"/>
            <p14:sldId id="455"/>
            <p14:sldId id="448"/>
            <p14:sldId id="454"/>
            <p14:sldId id="449"/>
            <p14:sldId id="450"/>
            <p14:sldId id="45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6B1720C-021F-AB24-CF0D-3C01731D9112}" name="Aud Anna Senje" initials="AAS" userId="S::aud.senje@sprakradet.no::9c9771f0-9045-4db9-8013-7c6779c35f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BF9B5B-B6E0-4077-86D1-7A4C13898CFF}" v="54" dt="2022-10-17T12:18:30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387" autoAdjust="0"/>
  </p:normalViewPr>
  <p:slideViewPr>
    <p:cSldViewPr snapToGrid="0">
      <p:cViewPr varScale="1">
        <p:scale>
          <a:sx n="90" d="100"/>
          <a:sy n="90" d="100"/>
        </p:scale>
        <p:origin x="12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67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d Anna Senje" userId="9c9771f0-9045-4db9-8013-7c6779c35fa9" providerId="ADAL" clId="{79BF9B5B-B6E0-4077-86D1-7A4C13898CFF}"/>
    <pc:docChg chg="undo custSel addSld delSld modSld sldOrd modSection">
      <pc:chgData name="Aud Anna Senje" userId="9c9771f0-9045-4db9-8013-7c6779c35fa9" providerId="ADAL" clId="{79BF9B5B-B6E0-4077-86D1-7A4C13898CFF}" dt="2022-10-25T10:59:11.122" v="2086" actId="6549"/>
      <pc:docMkLst>
        <pc:docMk/>
      </pc:docMkLst>
      <pc:sldChg chg="modSp mod modAnim modNotesTx">
        <pc:chgData name="Aud Anna Senje" userId="9c9771f0-9045-4db9-8013-7c6779c35fa9" providerId="ADAL" clId="{79BF9B5B-B6E0-4077-86D1-7A4C13898CFF}" dt="2022-10-17T12:49:27.840" v="1960" actId="6549"/>
        <pc:sldMkLst>
          <pc:docMk/>
          <pc:sldMk cId="4253124984" sldId="256"/>
        </pc:sldMkLst>
        <pc:spChg chg="mod">
          <ac:chgData name="Aud Anna Senje" userId="9c9771f0-9045-4db9-8013-7c6779c35fa9" providerId="ADAL" clId="{79BF9B5B-B6E0-4077-86D1-7A4C13898CFF}" dt="2022-10-17T12:16:28.379" v="1932" actId="790"/>
          <ac:spMkLst>
            <pc:docMk/>
            <pc:sldMk cId="4253124984" sldId="256"/>
            <ac:spMk id="3" creationId="{00000000-0000-0000-0000-000000000000}"/>
          </ac:spMkLst>
        </pc:spChg>
      </pc:sldChg>
      <pc:sldChg chg="modSp mod modNotesTx">
        <pc:chgData name="Aud Anna Senje" userId="9c9771f0-9045-4db9-8013-7c6779c35fa9" providerId="ADAL" clId="{79BF9B5B-B6E0-4077-86D1-7A4C13898CFF}" dt="2022-10-17T12:16:48.866" v="1933" actId="790"/>
        <pc:sldMkLst>
          <pc:docMk/>
          <pc:sldMk cId="3028375444" sldId="257"/>
        </pc:sldMkLst>
        <pc:spChg chg="mod">
          <ac:chgData name="Aud Anna Senje" userId="9c9771f0-9045-4db9-8013-7c6779c35fa9" providerId="ADAL" clId="{79BF9B5B-B6E0-4077-86D1-7A4C13898CFF}" dt="2022-10-17T12:14:54.934" v="1929" actId="790"/>
          <ac:spMkLst>
            <pc:docMk/>
            <pc:sldMk cId="3028375444" sldId="257"/>
            <ac:spMk id="2" creationId="{EEAA5EE7-64B5-4D4D-9254-E97612D59DFE}"/>
          </ac:spMkLst>
        </pc:spChg>
        <pc:spChg chg="mod">
          <ac:chgData name="Aud Anna Senje" userId="9c9771f0-9045-4db9-8013-7c6779c35fa9" providerId="ADAL" clId="{79BF9B5B-B6E0-4077-86D1-7A4C13898CFF}" dt="2022-10-17T12:16:48.866" v="1933" actId="790"/>
          <ac:spMkLst>
            <pc:docMk/>
            <pc:sldMk cId="3028375444" sldId="257"/>
            <ac:spMk id="3" creationId="{C0400EF5-A3E9-4537-A5A8-AE55287847DF}"/>
          </ac:spMkLst>
        </pc:spChg>
      </pc:sldChg>
      <pc:sldChg chg="modSp mod">
        <pc:chgData name="Aud Anna Senje" userId="9c9771f0-9045-4db9-8013-7c6779c35fa9" providerId="ADAL" clId="{79BF9B5B-B6E0-4077-86D1-7A4C13898CFF}" dt="2022-10-25T10:59:11.122" v="2086" actId="6549"/>
        <pc:sldMkLst>
          <pc:docMk/>
          <pc:sldMk cId="2405415351" sldId="258"/>
        </pc:sldMkLst>
        <pc:spChg chg="mod">
          <ac:chgData name="Aud Anna Senje" userId="9c9771f0-9045-4db9-8013-7c6779c35fa9" providerId="ADAL" clId="{79BF9B5B-B6E0-4077-86D1-7A4C13898CFF}" dt="2022-10-17T12:15:29.771" v="1931" actId="790"/>
          <ac:spMkLst>
            <pc:docMk/>
            <pc:sldMk cId="2405415351" sldId="258"/>
            <ac:spMk id="2" creationId="{507950E5-E560-42A6-B254-C2537142230B}"/>
          </ac:spMkLst>
        </pc:spChg>
        <pc:spChg chg="mod">
          <ac:chgData name="Aud Anna Senje" userId="9c9771f0-9045-4db9-8013-7c6779c35fa9" providerId="ADAL" clId="{79BF9B5B-B6E0-4077-86D1-7A4C13898CFF}" dt="2022-10-25T10:59:11.122" v="2086" actId="6549"/>
          <ac:spMkLst>
            <pc:docMk/>
            <pc:sldMk cId="2405415351" sldId="258"/>
            <ac:spMk id="3" creationId="{FE371BF5-B305-4EE4-B6DA-0C00CE6B80AC}"/>
          </ac:spMkLst>
        </pc:spChg>
      </pc:sldChg>
      <pc:sldChg chg="addSp modSp mod modNotesTx">
        <pc:chgData name="Aud Anna Senje" userId="9c9771f0-9045-4db9-8013-7c6779c35fa9" providerId="ADAL" clId="{79BF9B5B-B6E0-4077-86D1-7A4C13898CFF}" dt="2022-10-25T10:54:12.621" v="1991" actId="6549"/>
        <pc:sldMkLst>
          <pc:docMk/>
          <pc:sldMk cId="2906775788" sldId="259"/>
        </pc:sldMkLst>
        <pc:spChg chg="mod">
          <ac:chgData name="Aud Anna Senje" userId="9c9771f0-9045-4db9-8013-7c6779c35fa9" providerId="ADAL" clId="{79BF9B5B-B6E0-4077-86D1-7A4C13898CFF}" dt="2022-10-17T10:39:41.517" v="1068" actId="790"/>
          <ac:spMkLst>
            <pc:docMk/>
            <pc:sldMk cId="2906775788" sldId="259"/>
            <ac:spMk id="2" creationId="{3A0A1A0F-345D-489B-98B4-54BBCEC29F71}"/>
          </ac:spMkLst>
        </pc:spChg>
        <pc:spChg chg="add mod">
          <ac:chgData name="Aud Anna Senje" userId="9c9771f0-9045-4db9-8013-7c6779c35fa9" providerId="ADAL" clId="{79BF9B5B-B6E0-4077-86D1-7A4C13898CFF}" dt="2022-10-25T10:54:12.621" v="1991" actId="6549"/>
          <ac:spMkLst>
            <pc:docMk/>
            <pc:sldMk cId="2906775788" sldId="259"/>
            <ac:spMk id="3" creationId="{5B019B7A-221D-FA7A-B15A-47500478ACD2}"/>
          </ac:spMkLst>
        </pc:spChg>
        <pc:picChg chg="mod">
          <ac:chgData name="Aud Anna Senje" userId="9c9771f0-9045-4db9-8013-7c6779c35fa9" providerId="ADAL" clId="{79BF9B5B-B6E0-4077-86D1-7A4C13898CFF}" dt="2022-10-17T10:49:43.837" v="1472" actId="1076"/>
          <ac:picMkLst>
            <pc:docMk/>
            <pc:sldMk cId="2906775788" sldId="259"/>
            <ac:picMk id="5" creationId="{5841DF8A-335F-4E3A-8438-D4E46654339A}"/>
          </ac:picMkLst>
        </pc:picChg>
      </pc:sldChg>
      <pc:sldChg chg="modSp mod modNotesTx">
        <pc:chgData name="Aud Anna Senje" userId="9c9771f0-9045-4db9-8013-7c6779c35fa9" providerId="ADAL" clId="{79BF9B5B-B6E0-4077-86D1-7A4C13898CFF}" dt="2022-10-17T12:17:36.673" v="1934" actId="790"/>
        <pc:sldMkLst>
          <pc:docMk/>
          <pc:sldMk cId="4035466266" sldId="262"/>
        </pc:sldMkLst>
        <pc:spChg chg="mod">
          <ac:chgData name="Aud Anna Senje" userId="9c9771f0-9045-4db9-8013-7c6779c35fa9" providerId="ADAL" clId="{79BF9B5B-B6E0-4077-86D1-7A4C13898CFF}" dt="2022-10-17T09:42:44.428" v="568" actId="6549"/>
          <ac:spMkLst>
            <pc:docMk/>
            <pc:sldMk cId="4035466266" sldId="262"/>
            <ac:spMk id="2" creationId="{00C3B2D1-1EFD-4BD8-AAA0-8063E81C5786}"/>
          </ac:spMkLst>
        </pc:spChg>
        <pc:spChg chg="mod">
          <ac:chgData name="Aud Anna Senje" userId="9c9771f0-9045-4db9-8013-7c6779c35fa9" providerId="ADAL" clId="{79BF9B5B-B6E0-4077-86D1-7A4C13898CFF}" dt="2022-10-17T12:17:36.673" v="1934" actId="790"/>
          <ac:spMkLst>
            <pc:docMk/>
            <pc:sldMk cId="4035466266" sldId="262"/>
            <ac:spMk id="3" creationId="{007A272D-F26B-4569-AA4D-ECF8707A6B06}"/>
          </ac:spMkLst>
        </pc:spChg>
      </pc:sldChg>
      <pc:sldChg chg="modNotesTx">
        <pc:chgData name="Aud Anna Senje" userId="9c9771f0-9045-4db9-8013-7c6779c35fa9" providerId="ADAL" clId="{79BF9B5B-B6E0-4077-86D1-7A4C13898CFF}" dt="2022-10-17T12:06:41.013" v="1896" actId="114"/>
        <pc:sldMkLst>
          <pc:docMk/>
          <pc:sldMk cId="420262886" sldId="263"/>
        </pc:sldMkLst>
      </pc:sldChg>
      <pc:sldChg chg="modSp mod modNotesTx">
        <pc:chgData name="Aud Anna Senje" userId="9c9771f0-9045-4db9-8013-7c6779c35fa9" providerId="ADAL" clId="{79BF9B5B-B6E0-4077-86D1-7A4C13898CFF}" dt="2022-10-25T10:59:00.787" v="2083" actId="20577"/>
        <pc:sldMkLst>
          <pc:docMk/>
          <pc:sldMk cId="1869653936" sldId="264"/>
        </pc:sldMkLst>
        <pc:spChg chg="mod">
          <ac:chgData name="Aud Anna Senje" userId="9c9771f0-9045-4db9-8013-7c6779c35fa9" providerId="ADAL" clId="{79BF9B5B-B6E0-4077-86D1-7A4C13898CFF}" dt="2022-10-25T10:58:43.164" v="2075" actId="20577"/>
          <ac:spMkLst>
            <pc:docMk/>
            <pc:sldMk cId="1869653936" sldId="264"/>
            <ac:spMk id="2" creationId="{57B2916C-BEBE-4322-A328-0F6AF1820740}"/>
          </ac:spMkLst>
        </pc:spChg>
        <pc:spChg chg="mod">
          <ac:chgData name="Aud Anna Senje" userId="9c9771f0-9045-4db9-8013-7c6779c35fa9" providerId="ADAL" clId="{79BF9B5B-B6E0-4077-86D1-7A4C13898CFF}" dt="2022-10-25T10:59:00.787" v="2083" actId="20577"/>
          <ac:spMkLst>
            <pc:docMk/>
            <pc:sldMk cId="1869653936" sldId="264"/>
            <ac:spMk id="3" creationId="{C3F59ABD-92EA-4C4A-8E6C-081AC513E9B9}"/>
          </ac:spMkLst>
        </pc:spChg>
      </pc:sldChg>
      <pc:sldChg chg="modSp mod modNotesTx">
        <pc:chgData name="Aud Anna Senje" userId="9c9771f0-9045-4db9-8013-7c6779c35fa9" providerId="ADAL" clId="{79BF9B5B-B6E0-4077-86D1-7A4C13898CFF}" dt="2022-10-17T12:15:16.453" v="1930" actId="790"/>
        <pc:sldMkLst>
          <pc:docMk/>
          <pc:sldMk cId="1082075461" sldId="265"/>
        </pc:sldMkLst>
        <pc:spChg chg="mod">
          <ac:chgData name="Aud Anna Senje" userId="9c9771f0-9045-4db9-8013-7c6779c35fa9" providerId="ADAL" clId="{79BF9B5B-B6E0-4077-86D1-7A4C13898CFF}" dt="2022-10-17T12:15:16.453" v="1930" actId="790"/>
          <ac:spMkLst>
            <pc:docMk/>
            <pc:sldMk cId="1082075461" sldId="265"/>
            <ac:spMk id="2" creationId="{EEAA5EE7-64B5-4D4D-9254-E97612D59DFE}"/>
          </ac:spMkLst>
        </pc:spChg>
        <pc:spChg chg="mod">
          <ac:chgData name="Aud Anna Senje" userId="9c9771f0-9045-4db9-8013-7c6779c35fa9" providerId="ADAL" clId="{79BF9B5B-B6E0-4077-86D1-7A4C13898CFF}" dt="2022-10-17T12:14:03.334" v="1927" actId="5793"/>
          <ac:spMkLst>
            <pc:docMk/>
            <pc:sldMk cId="1082075461" sldId="265"/>
            <ac:spMk id="3" creationId="{C0400EF5-A3E9-4537-A5A8-AE55287847DF}"/>
          </ac:spMkLst>
        </pc:spChg>
      </pc:sldChg>
      <pc:sldChg chg="modSp mod modNotesTx">
        <pc:chgData name="Aud Anna Senje" userId="9c9771f0-9045-4db9-8013-7c6779c35fa9" providerId="ADAL" clId="{79BF9B5B-B6E0-4077-86D1-7A4C13898CFF}" dt="2022-10-17T12:17:56.656" v="1935" actId="20577"/>
        <pc:sldMkLst>
          <pc:docMk/>
          <pc:sldMk cId="1031212717" sldId="446"/>
        </pc:sldMkLst>
        <pc:spChg chg="mod">
          <ac:chgData name="Aud Anna Senje" userId="9c9771f0-9045-4db9-8013-7c6779c35fa9" providerId="ADAL" clId="{79BF9B5B-B6E0-4077-86D1-7A4C13898CFF}" dt="2022-10-17T10:45:27.609" v="1459" actId="6549"/>
          <ac:spMkLst>
            <pc:docMk/>
            <pc:sldMk cId="1031212717" sldId="446"/>
            <ac:spMk id="2" creationId="{00000000-0000-0000-0000-000000000000}"/>
          </ac:spMkLst>
        </pc:spChg>
        <pc:spChg chg="mod">
          <ac:chgData name="Aud Anna Senje" userId="9c9771f0-9045-4db9-8013-7c6779c35fa9" providerId="ADAL" clId="{79BF9B5B-B6E0-4077-86D1-7A4C13898CFF}" dt="2022-10-17T10:45:35.086" v="1460" actId="20577"/>
          <ac:spMkLst>
            <pc:docMk/>
            <pc:sldMk cId="1031212717" sldId="446"/>
            <ac:spMk id="3" creationId="{00000000-0000-0000-0000-000000000000}"/>
          </ac:spMkLst>
        </pc:spChg>
      </pc:sldChg>
      <pc:sldChg chg="addSp delSp modSp mod addAnim delAnim modAnim modNotesTx">
        <pc:chgData name="Aud Anna Senje" userId="9c9771f0-9045-4db9-8013-7c6779c35fa9" providerId="ADAL" clId="{79BF9B5B-B6E0-4077-86D1-7A4C13898CFF}" dt="2022-10-17T10:50:30.958" v="1568" actId="20577"/>
        <pc:sldMkLst>
          <pc:docMk/>
          <pc:sldMk cId="129004139" sldId="447"/>
        </pc:sldMkLst>
        <pc:spChg chg="mod">
          <ac:chgData name="Aud Anna Senje" userId="9c9771f0-9045-4db9-8013-7c6779c35fa9" providerId="ADAL" clId="{79BF9B5B-B6E0-4077-86D1-7A4C13898CFF}" dt="2022-10-17T10:50:30.958" v="1568" actId="20577"/>
          <ac:spMkLst>
            <pc:docMk/>
            <pc:sldMk cId="129004139" sldId="447"/>
            <ac:spMk id="2" creationId="{E374FE4A-93E4-403B-A966-FC0DA0E33DD6}"/>
          </ac:spMkLst>
        </pc:spChg>
        <pc:spChg chg="add del mod">
          <ac:chgData name="Aud Anna Senje" userId="9c9771f0-9045-4db9-8013-7c6779c35fa9" providerId="ADAL" clId="{79BF9B5B-B6E0-4077-86D1-7A4C13898CFF}" dt="2022-10-17T10:50:05.540" v="1476"/>
          <ac:spMkLst>
            <pc:docMk/>
            <pc:sldMk cId="129004139" sldId="447"/>
            <ac:spMk id="6" creationId="{5DB84CCD-E71B-9B2B-68BC-52B118FEFDC6}"/>
          </ac:spMkLst>
        </pc:spChg>
        <pc:spChg chg="add del mod">
          <ac:chgData name="Aud Anna Senje" userId="9c9771f0-9045-4db9-8013-7c6779c35fa9" providerId="ADAL" clId="{79BF9B5B-B6E0-4077-86D1-7A4C13898CFF}" dt="2022-10-17T10:50:23.889" v="1552" actId="478"/>
          <ac:spMkLst>
            <pc:docMk/>
            <pc:sldMk cId="129004139" sldId="447"/>
            <ac:spMk id="7" creationId="{17D5B2C1-B943-31C3-8BA1-B120F83C8C2D}"/>
          </ac:spMkLst>
        </pc:spChg>
        <pc:picChg chg="add mod modCrop">
          <ac:chgData name="Aud Anna Senje" userId="9c9771f0-9045-4db9-8013-7c6779c35fa9" providerId="ADAL" clId="{79BF9B5B-B6E0-4077-86D1-7A4C13898CFF}" dt="2022-10-17T10:35:20.815" v="1016" actId="1440"/>
          <ac:picMkLst>
            <pc:docMk/>
            <pc:sldMk cId="129004139" sldId="447"/>
            <ac:picMk id="4" creationId="{6355D240-6C7E-62E5-83BB-158EFF674D13}"/>
          </ac:picMkLst>
        </pc:picChg>
        <pc:picChg chg="add mod">
          <ac:chgData name="Aud Anna Senje" userId="9c9771f0-9045-4db9-8013-7c6779c35fa9" providerId="ADAL" clId="{79BF9B5B-B6E0-4077-86D1-7A4C13898CFF}" dt="2022-10-17T10:35:03.293" v="1013"/>
          <ac:picMkLst>
            <pc:docMk/>
            <pc:sldMk cId="129004139" sldId="447"/>
            <ac:picMk id="5" creationId="{261A0B2C-6B30-2191-899E-6A92A4F1C051}"/>
          </ac:picMkLst>
        </pc:picChg>
        <pc:picChg chg="add del">
          <ac:chgData name="Aud Anna Senje" userId="9c9771f0-9045-4db9-8013-7c6779c35fa9" providerId="ADAL" clId="{79BF9B5B-B6E0-4077-86D1-7A4C13898CFF}" dt="2022-10-17T10:34:50.267" v="1008" actId="478"/>
          <ac:picMkLst>
            <pc:docMk/>
            <pc:sldMk cId="129004139" sldId="447"/>
            <ac:picMk id="13" creationId="{E92000FE-87CA-4B6A-B535-B5333B01CA38}"/>
          </ac:picMkLst>
        </pc:picChg>
        <pc:picChg chg="del">
          <ac:chgData name="Aud Anna Senje" userId="9c9771f0-9045-4db9-8013-7c6779c35fa9" providerId="ADAL" clId="{79BF9B5B-B6E0-4077-86D1-7A4C13898CFF}" dt="2022-10-17T10:35:02.356" v="1012" actId="21"/>
          <ac:picMkLst>
            <pc:docMk/>
            <pc:sldMk cId="129004139" sldId="447"/>
            <ac:picMk id="14" creationId="{6648160D-E211-405B-A5BF-176D88DCD07A}"/>
          </ac:picMkLst>
        </pc:picChg>
      </pc:sldChg>
      <pc:sldChg chg="modSp mod modAnim modNotesTx">
        <pc:chgData name="Aud Anna Senje" userId="9c9771f0-9045-4db9-8013-7c6779c35fa9" providerId="ADAL" clId="{79BF9B5B-B6E0-4077-86D1-7A4C13898CFF}" dt="2022-10-25T10:58:02.197" v="2043" actId="6549"/>
        <pc:sldMkLst>
          <pc:docMk/>
          <pc:sldMk cId="694540245" sldId="448"/>
        </pc:sldMkLst>
        <pc:spChg chg="mod">
          <ac:chgData name="Aud Anna Senje" userId="9c9771f0-9045-4db9-8013-7c6779c35fa9" providerId="ADAL" clId="{79BF9B5B-B6E0-4077-86D1-7A4C13898CFF}" dt="2022-10-17T10:36:28.314" v="1039" actId="20577"/>
          <ac:spMkLst>
            <pc:docMk/>
            <pc:sldMk cId="694540245" sldId="448"/>
            <ac:spMk id="2" creationId="{7CAC0810-BE06-43B8-92F6-450234CA721A}"/>
          </ac:spMkLst>
        </pc:spChg>
        <pc:spChg chg="mod">
          <ac:chgData name="Aud Anna Senje" userId="9c9771f0-9045-4db9-8013-7c6779c35fa9" providerId="ADAL" clId="{79BF9B5B-B6E0-4077-86D1-7A4C13898CFF}" dt="2022-10-25T10:58:02.197" v="2043" actId="6549"/>
          <ac:spMkLst>
            <pc:docMk/>
            <pc:sldMk cId="694540245" sldId="448"/>
            <ac:spMk id="4" creationId="{9DF21A18-7814-ABA2-E216-C3AD55008AEC}"/>
          </ac:spMkLst>
        </pc:spChg>
      </pc:sldChg>
      <pc:sldChg chg="modSp mod">
        <pc:chgData name="Aud Anna Senje" userId="9c9771f0-9045-4db9-8013-7c6779c35fa9" providerId="ADAL" clId="{79BF9B5B-B6E0-4077-86D1-7A4C13898CFF}" dt="2022-10-25T10:58:20.892" v="2073" actId="6549"/>
        <pc:sldMkLst>
          <pc:docMk/>
          <pc:sldMk cId="678787505" sldId="449"/>
        </pc:sldMkLst>
        <pc:spChg chg="mod">
          <ac:chgData name="Aud Anna Senje" userId="9c9771f0-9045-4db9-8013-7c6779c35fa9" providerId="ADAL" clId="{79BF9B5B-B6E0-4077-86D1-7A4C13898CFF}" dt="2022-10-17T10:52:22.684" v="1649" actId="20577"/>
          <ac:spMkLst>
            <pc:docMk/>
            <pc:sldMk cId="678787505" sldId="449"/>
            <ac:spMk id="2" creationId="{9F8A304E-726E-4591-9BFA-4115DEFD76EA}"/>
          </ac:spMkLst>
        </pc:spChg>
        <pc:spChg chg="mod">
          <ac:chgData name="Aud Anna Senje" userId="9c9771f0-9045-4db9-8013-7c6779c35fa9" providerId="ADAL" clId="{79BF9B5B-B6E0-4077-86D1-7A4C13898CFF}" dt="2022-10-25T10:58:20.892" v="2073" actId="6549"/>
          <ac:spMkLst>
            <pc:docMk/>
            <pc:sldMk cId="678787505" sldId="449"/>
            <ac:spMk id="4" creationId="{F05C2A38-406E-4DD8-7D72-516392F4C8BC}"/>
          </ac:spMkLst>
        </pc:spChg>
      </pc:sldChg>
      <pc:sldChg chg="modNotesTx">
        <pc:chgData name="Aud Anna Senje" userId="9c9771f0-9045-4db9-8013-7c6779c35fa9" providerId="ADAL" clId="{79BF9B5B-B6E0-4077-86D1-7A4C13898CFF}" dt="2022-10-17T10:40:50.116" v="1140" actId="6549"/>
        <pc:sldMkLst>
          <pc:docMk/>
          <pc:sldMk cId="4102017324" sldId="450"/>
        </pc:sldMkLst>
      </pc:sldChg>
      <pc:sldChg chg="modSp mod modNotesTx">
        <pc:chgData name="Aud Anna Senje" userId="9c9771f0-9045-4db9-8013-7c6779c35fa9" providerId="ADAL" clId="{79BF9B5B-B6E0-4077-86D1-7A4C13898CFF}" dt="2022-10-17T10:51:01.985" v="1582" actId="20577"/>
        <pc:sldMkLst>
          <pc:docMk/>
          <pc:sldMk cId="1160898386" sldId="451"/>
        </pc:sldMkLst>
        <pc:spChg chg="mod">
          <ac:chgData name="Aud Anna Senje" userId="9c9771f0-9045-4db9-8013-7c6779c35fa9" providerId="ADAL" clId="{79BF9B5B-B6E0-4077-86D1-7A4C13898CFF}" dt="2022-10-17T10:51:01.985" v="1582" actId="20577"/>
          <ac:spMkLst>
            <pc:docMk/>
            <pc:sldMk cId="1160898386" sldId="451"/>
            <ac:spMk id="2" creationId="{10D27A83-0FFB-4219-BC89-7949CD801B8F}"/>
          </ac:spMkLst>
        </pc:spChg>
        <pc:spChg chg="mod">
          <ac:chgData name="Aud Anna Senje" userId="9c9771f0-9045-4db9-8013-7c6779c35fa9" providerId="ADAL" clId="{79BF9B5B-B6E0-4077-86D1-7A4C13898CFF}" dt="2022-10-17T10:39:54.388" v="1072" actId="6549"/>
          <ac:spMkLst>
            <pc:docMk/>
            <pc:sldMk cId="1160898386" sldId="451"/>
            <ac:spMk id="6" creationId="{91364EDD-6E22-4CFB-A3BF-CE86264422E6}"/>
          </ac:spMkLst>
        </pc:spChg>
      </pc:sldChg>
      <pc:sldChg chg="modSp mod modNotesTx">
        <pc:chgData name="Aud Anna Senje" userId="9c9771f0-9045-4db9-8013-7c6779c35fa9" providerId="ADAL" clId="{79BF9B5B-B6E0-4077-86D1-7A4C13898CFF}" dt="2022-10-17T12:08:34.486" v="1898" actId="732"/>
        <pc:sldMkLst>
          <pc:docMk/>
          <pc:sldMk cId="1957966065" sldId="452"/>
        </pc:sldMkLst>
        <pc:spChg chg="mod">
          <ac:chgData name="Aud Anna Senje" userId="9c9771f0-9045-4db9-8013-7c6779c35fa9" providerId="ADAL" clId="{79BF9B5B-B6E0-4077-86D1-7A4C13898CFF}" dt="2022-10-17T10:42:18.933" v="1314" actId="255"/>
          <ac:spMkLst>
            <pc:docMk/>
            <pc:sldMk cId="1957966065" sldId="452"/>
            <ac:spMk id="2" creationId="{12E87A34-6B27-43E0-A5DE-7806BF1A0000}"/>
          </ac:spMkLst>
        </pc:spChg>
        <pc:picChg chg="mod modCrop">
          <ac:chgData name="Aud Anna Senje" userId="9c9771f0-9045-4db9-8013-7c6779c35fa9" providerId="ADAL" clId="{79BF9B5B-B6E0-4077-86D1-7A4C13898CFF}" dt="2022-10-17T12:08:34.486" v="1898" actId="732"/>
          <ac:picMkLst>
            <pc:docMk/>
            <pc:sldMk cId="1957966065" sldId="452"/>
            <ac:picMk id="5" creationId="{CB9AF3DF-D329-44D2-8FB2-A949188A8A9A}"/>
          </ac:picMkLst>
        </pc:picChg>
      </pc:sldChg>
      <pc:sldChg chg="modSp mod ord modNotesTx">
        <pc:chgData name="Aud Anna Senje" userId="9c9771f0-9045-4db9-8013-7c6779c35fa9" providerId="ADAL" clId="{79BF9B5B-B6E0-4077-86D1-7A4C13898CFF}" dt="2022-10-25T10:55:36.446" v="2015" actId="6549"/>
        <pc:sldMkLst>
          <pc:docMk/>
          <pc:sldMk cId="2245659465" sldId="453"/>
        </pc:sldMkLst>
        <pc:spChg chg="mod">
          <ac:chgData name="Aud Anna Senje" userId="9c9771f0-9045-4db9-8013-7c6779c35fa9" providerId="ADAL" clId="{79BF9B5B-B6E0-4077-86D1-7A4C13898CFF}" dt="2022-10-17T10:51:25.036" v="1597" actId="20577"/>
          <ac:spMkLst>
            <pc:docMk/>
            <pc:sldMk cId="2245659465" sldId="453"/>
            <ac:spMk id="2" creationId="{35C88A0E-F6DC-8680-8377-A8270C49DBC2}"/>
          </ac:spMkLst>
        </pc:spChg>
        <pc:spChg chg="mod">
          <ac:chgData name="Aud Anna Senje" userId="9c9771f0-9045-4db9-8013-7c6779c35fa9" providerId="ADAL" clId="{79BF9B5B-B6E0-4077-86D1-7A4C13898CFF}" dt="2022-10-25T10:55:36.446" v="2015" actId="6549"/>
          <ac:spMkLst>
            <pc:docMk/>
            <pc:sldMk cId="2245659465" sldId="453"/>
            <ac:spMk id="10" creationId="{B72CAC97-7786-4493-719C-C90F06BA6426}"/>
          </ac:spMkLst>
        </pc:spChg>
      </pc:sldChg>
      <pc:sldChg chg="modSp mod">
        <pc:chgData name="Aud Anna Senje" userId="9c9771f0-9045-4db9-8013-7c6779c35fa9" providerId="ADAL" clId="{79BF9B5B-B6E0-4077-86D1-7A4C13898CFF}" dt="2022-10-25T10:58:10.403" v="2053" actId="20577"/>
        <pc:sldMkLst>
          <pc:docMk/>
          <pc:sldMk cId="1165206208" sldId="454"/>
        </pc:sldMkLst>
        <pc:spChg chg="mod">
          <ac:chgData name="Aud Anna Senje" userId="9c9771f0-9045-4db9-8013-7c6779c35fa9" providerId="ADAL" clId="{79BF9B5B-B6E0-4077-86D1-7A4C13898CFF}" dt="2022-10-17T10:36:34.178" v="1048" actId="6549"/>
          <ac:spMkLst>
            <pc:docMk/>
            <pc:sldMk cId="1165206208" sldId="454"/>
            <ac:spMk id="2" creationId="{D2D1C938-ADFE-DD13-B0BF-8A0212AC2431}"/>
          </ac:spMkLst>
        </pc:spChg>
        <pc:spChg chg="mod">
          <ac:chgData name="Aud Anna Senje" userId="9c9771f0-9045-4db9-8013-7c6779c35fa9" providerId="ADAL" clId="{79BF9B5B-B6E0-4077-86D1-7A4C13898CFF}" dt="2022-10-25T10:58:10.403" v="2053" actId="20577"/>
          <ac:spMkLst>
            <pc:docMk/>
            <pc:sldMk cId="1165206208" sldId="454"/>
            <ac:spMk id="7" creationId="{05875B52-7D38-9BCB-66A7-084299469567}"/>
          </ac:spMkLst>
        </pc:spChg>
      </pc:sldChg>
      <pc:sldChg chg="addSp delSp modSp new mod modNotesTx">
        <pc:chgData name="Aud Anna Senje" userId="9c9771f0-9045-4db9-8013-7c6779c35fa9" providerId="ADAL" clId="{79BF9B5B-B6E0-4077-86D1-7A4C13898CFF}" dt="2022-10-25T10:57:39.493" v="2021" actId="20577"/>
        <pc:sldMkLst>
          <pc:docMk/>
          <pc:sldMk cId="668222517" sldId="455"/>
        </pc:sldMkLst>
        <pc:spChg chg="mod">
          <ac:chgData name="Aud Anna Senje" userId="9c9771f0-9045-4db9-8013-7c6779c35fa9" providerId="ADAL" clId="{79BF9B5B-B6E0-4077-86D1-7A4C13898CFF}" dt="2022-10-17T10:53:24.596" v="1678" actId="20577"/>
          <ac:spMkLst>
            <pc:docMk/>
            <pc:sldMk cId="668222517" sldId="455"/>
            <ac:spMk id="2" creationId="{DD5F0A63-6918-77BE-114E-F09453F9EC8B}"/>
          </ac:spMkLst>
        </pc:spChg>
        <pc:spChg chg="del mod">
          <ac:chgData name="Aud Anna Senje" userId="9c9771f0-9045-4db9-8013-7c6779c35fa9" providerId="ADAL" clId="{79BF9B5B-B6E0-4077-86D1-7A4C13898CFF}" dt="2022-10-17T10:53:41.950" v="1681" actId="22"/>
          <ac:spMkLst>
            <pc:docMk/>
            <pc:sldMk cId="668222517" sldId="455"/>
            <ac:spMk id="3" creationId="{AA352DFE-E784-62C4-CCFD-3B624472AFC7}"/>
          </ac:spMkLst>
        </pc:spChg>
        <pc:spChg chg="add mod">
          <ac:chgData name="Aud Anna Senje" userId="9c9771f0-9045-4db9-8013-7c6779c35fa9" providerId="ADAL" clId="{79BF9B5B-B6E0-4077-86D1-7A4C13898CFF}" dt="2022-10-25T10:57:39.493" v="2021" actId="20577"/>
          <ac:spMkLst>
            <pc:docMk/>
            <pc:sldMk cId="668222517" sldId="455"/>
            <ac:spMk id="6" creationId="{66DAB08F-FFB6-F7AA-F5F8-B93FAFDD826B}"/>
          </ac:spMkLst>
        </pc:spChg>
        <pc:picChg chg="add mod ord">
          <ac:chgData name="Aud Anna Senje" userId="9c9771f0-9045-4db9-8013-7c6779c35fa9" providerId="ADAL" clId="{79BF9B5B-B6E0-4077-86D1-7A4C13898CFF}" dt="2022-10-17T10:53:49.731" v="1684" actId="1440"/>
          <ac:picMkLst>
            <pc:docMk/>
            <pc:sldMk cId="668222517" sldId="455"/>
            <ac:picMk id="5" creationId="{3BCE1EFE-1D10-3877-E3A9-DDF7374495A0}"/>
          </ac:picMkLst>
        </pc:picChg>
      </pc:sldChg>
      <pc:sldChg chg="del">
        <pc:chgData name="Aud Anna Senje" userId="9c9771f0-9045-4db9-8013-7c6779c35fa9" providerId="ADAL" clId="{79BF9B5B-B6E0-4077-86D1-7A4C13898CFF}" dt="2022-10-17T10:44:29.550" v="1329" actId="47"/>
        <pc:sldMkLst>
          <pc:docMk/>
          <pc:sldMk cId="1859269295" sldId="45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45BDD-EFA7-4075-A947-1DE6E497ACDF}" type="datetimeFigureOut">
              <a:t>25.10.2022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A3E01-B0F8-4ABC-A928-53BA01985763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6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aeringsplattformen.difi.no/kurs/991825827/den-gylne-pennen-et-e-laeringskurs-i-klarsprak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akradet.no/klarsprak/om-skriving/generelle-skriverad-nynorsk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sprakradet.no/klarsprak/om-skriving/skriverad-for-ulike-teksttypar/" TargetMode="Externa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akradet.no/klarsprak/om-skriving/brukartesting-av-tekstar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akradet.no/klarsprak/om-klarsprak/nettseminar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akradet.no/klarsprak/om-skriving/fagsprak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akradet.no/klarsprak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sprakradet.no/sprakhjelp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="1"/>
              <a:t>Standardpresentasjon </a:t>
            </a:r>
            <a:endParaRPr lang="nb-NO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9485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Nettkurset «Den gylne pennen» gir ei innføring i klarspråk. </a:t>
            </a:r>
          </a:p>
          <a:p>
            <a:endParaRPr lang="nb-NO" dirty="0"/>
          </a:p>
          <a:p>
            <a:r>
              <a:rPr lang="nb-NO" dirty="0">
                <a:hlinkClick r:id="rId3"/>
              </a:rPr>
              <a:t>Den gylne pennen – et e-læringskurs i klarspråk | Læringsplattformen (difi.no)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847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Skriveråd på klarspråk.no: generelle og sjangertilpassa</a:t>
            </a:r>
          </a:p>
          <a:p>
            <a:endParaRPr lang="nb-NO" dirty="0"/>
          </a:p>
          <a:p>
            <a:r>
              <a:rPr lang="nn-NO" dirty="0">
                <a:hlinkClick r:id="rId3"/>
              </a:rPr>
              <a:t>Klarspråk - Generelle skriveråd (nynorsk) (sprakradet.no)</a:t>
            </a:r>
            <a:endParaRPr lang="nb-NO" dirty="0"/>
          </a:p>
          <a:p>
            <a:r>
              <a:rPr lang="nn-NO" dirty="0">
                <a:hlinkClick r:id="rId4"/>
              </a:rPr>
              <a:t>Klarspråk - Skriveråd for ulike teksttyper (sprakradet.no)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6331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Skriveråd på klarspråk.no: særskilte råd om språk i regelverk (nedlastbart pdf-hefte)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0252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Skrivereglar finn du på nettstaden til Språkrådet.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752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Om arbeidsmetodar på klarspråk.no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9563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>
                <a:hlinkClick r:id="rId3"/>
              </a:rPr>
              <a:t>Klarspråk - Brukartesting av tekstar (sprakradet.no)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235801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Teksteksempler på klarspråk.no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90186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Samling med tekstdøme frå KS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9309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Nettseminar om klarspråk (KS og Språkrådet). Opptak får tidlegare seminar ligg på klarspråk.no.</a:t>
            </a:r>
          </a:p>
          <a:p>
            <a:r>
              <a:rPr lang="nb-NO" dirty="0">
                <a:hlinkClick r:id="rId3"/>
              </a:rPr>
              <a:t>Klarspråk - Nettseminar (sprakradet.no)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5017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543753"/>
          </a:xfrm>
        </p:spPr>
        <p:txBody>
          <a:bodyPr/>
          <a:lstStyle/>
          <a:p>
            <a:r>
              <a:rPr lang="nb-NO" dirty="0"/>
              <a:t>Omgrepet </a:t>
            </a:r>
            <a:r>
              <a:rPr lang="nb-NO" i="1" dirty="0"/>
              <a:t>klarspråk</a:t>
            </a:r>
            <a:r>
              <a:rPr lang="nb-NO" dirty="0"/>
              <a:t>, som lenge har vore i bruk i Sverige, er etter kvart blitt godt kjent i Noreg òg. Det er teke inn i norske ordbøker.</a:t>
            </a:r>
          </a:p>
          <a:p>
            <a:endParaRPr lang="nb-NO" dirty="0"/>
          </a:p>
          <a:p>
            <a:pPr>
              <a:lnSpc>
                <a:spcPct val="150000"/>
              </a:lnSpc>
            </a:pPr>
            <a:endParaRPr lang="nb-NO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nb-NO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nb-NO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0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n-NO" b="1" i="0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For særleg interesserte (dette lysarket kan skjulast)</a:t>
            </a:r>
          </a:p>
          <a:p>
            <a:pPr algn="l"/>
            <a:endParaRPr lang="nn-NO" b="1" i="0" noProof="0" dirty="0">
              <a:solidFill>
                <a:srgbClr val="1D1D1D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n-NO" b="1" i="0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Kvifor heiter det </a:t>
            </a:r>
            <a:r>
              <a:rPr lang="nn-NO" b="1" i="1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klarspråk</a:t>
            </a:r>
            <a:r>
              <a:rPr lang="nn-NO" b="1" i="0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 og ikkje </a:t>
            </a:r>
            <a:r>
              <a:rPr lang="nn-NO" b="1" i="1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klartspråk</a:t>
            </a:r>
            <a:r>
              <a:rPr lang="nn-NO" b="1" i="0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?</a:t>
            </a:r>
          </a:p>
          <a:p>
            <a:pPr algn="l"/>
            <a:endParaRPr lang="nn-NO" b="0" i="1" noProof="0" dirty="0">
              <a:solidFill>
                <a:srgbClr val="1D1D1D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n-NO" b="0" i="1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Klarspråk</a:t>
            </a:r>
            <a:r>
              <a:rPr lang="nn-NO" b="0" i="0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 og </a:t>
            </a:r>
            <a:r>
              <a:rPr lang="nn-NO" b="0" i="1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klart språk </a:t>
            </a:r>
            <a:r>
              <a:rPr lang="nn-NO" b="0" i="0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er same sak. I samansette ord er det praktisk å bruke </a:t>
            </a:r>
            <a:r>
              <a:rPr lang="nn-NO" b="0" i="1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klarspråk:</a:t>
            </a:r>
            <a:r>
              <a:rPr lang="nn-NO" b="0" i="0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n-NO" b="0" i="1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klarspråksarbeid</a:t>
            </a:r>
            <a:r>
              <a:rPr lang="nn-NO" b="0" i="0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nn-NO" b="0" i="1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klarspråksprisen</a:t>
            </a:r>
            <a:r>
              <a:rPr lang="nn-NO" b="0" i="0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nn-NO" b="0" i="1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klarspråksprosjekt</a:t>
            </a:r>
            <a:r>
              <a:rPr lang="nn-NO" b="0" i="0" noProof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. </a:t>
            </a:r>
          </a:p>
          <a:p>
            <a:pPr algn="l"/>
            <a:endParaRPr lang="nn-NO" b="1" i="0" noProof="0" dirty="0">
              <a:solidFill>
                <a:srgbClr val="1D1D1D"/>
              </a:solidFill>
              <a:effectLst/>
              <a:latin typeface="Roboto" panose="02000000000000000000" pitchFamily="2" charset="0"/>
            </a:endParaRPr>
          </a:p>
          <a:p>
            <a:endParaRPr lang="nn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0228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Klarspråk er ikke det same som «språk utan faguttrykk». </a:t>
            </a:r>
            <a:r>
              <a:rPr lang="nb-NO" b="0" i="0" u="none" strike="noStrike" dirty="0">
                <a:solidFill>
                  <a:srgbClr val="1D1D1D"/>
                </a:solidFill>
                <a:effectLst/>
                <a:latin typeface="Roboto" panose="02000000000000000000" pitchFamily="2" charset="0"/>
                <a:hlinkClick r:id="rId3"/>
              </a:rPr>
              <a:t>Les meir om fagspråk og klarspråk</a:t>
            </a:r>
            <a:r>
              <a:rPr lang="nb-NO" b="0" i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. </a:t>
            </a:r>
          </a:p>
          <a:p>
            <a:pPr algn="l"/>
            <a:endParaRPr lang="nb-NO" b="0" i="0" dirty="0">
              <a:solidFill>
                <a:srgbClr val="1D1D1D"/>
              </a:solidFill>
              <a:effectLst/>
              <a:latin typeface="Roboto" panose="02000000000000000000" pitchFamily="2" charset="0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09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Skilnaden mellom </a:t>
            </a:r>
            <a:r>
              <a:rPr lang="nb-NO" i="1" dirty="0"/>
              <a:t>klarspråk</a:t>
            </a:r>
            <a:r>
              <a:rPr lang="nb-NO" dirty="0"/>
              <a:t> og </a:t>
            </a:r>
            <a:r>
              <a:rPr lang="nb-NO" i="1" dirty="0"/>
              <a:t>lettlest</a:t>
            </a:r>
          </a:p>
          <a:p>
            <a:endParaRPr lang="nb-N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2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Ein må skilje mellom </a:t>
            </a:r>
            <a:r>
              <a:rPr lang="nn-NO" sz="1200" i="1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klarspråk</a:t>
            </a:r>
            <a:r>
              <a:rPr lang="nn-NO" sz="12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og </a:t>
            </a:r>
            <a:r>
              <a:rPr lang="nn-NO" sz="1200" i="1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lettlest</a:t>
            </a:r>
            <a:r>
              <a:rPr lang="nn-NO" sz="12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Ordet </a:t>
            </a:r>
            <a:r>
              <a:rPr lang="nn-NO" sz="1200" i="1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lettlest</a:t>
            </a:r>
            <a:r>
              <a:rPr lang="nn-NO" sz="12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er mykje brukt om tekstar der både innhaldet og språket er lagd til rette for personar med særskilte behov. </a:t>
            </a:r>
            <a:r>
              <a:rPr lang="nn-NO" sz="1200" i="1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Lettlest</a:t>
            </a:r>
            <a:r>
              <a:rPr lang="nn-NO" sz="12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blir rekna som enklare enn </a:t>
            </a:r>
            <a:r>
              <a:rPr lang="nn-NO" sz="1200" i="1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klarspråk</a:t>
            </a:r>
            <a:r>
              <a:rPr lang="nn-NO" sz="12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b-NO" sz="1200" dirty="0"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41975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Hvorfor klarspråk? (argumentene, se brosjyre + språklov.no)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Holder dette, eller bør vi bygge ut, eventuelt vise til undersøkelser?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  <a:p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0325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102319"/>
          </a:xfrm>
        </p:spPr>
        <p:txBody>
          <a:bodyPr/>
          <a:lstStyle/>
          <a:p>
            <a:r>
              <a:rPr lang="nb-NO" dirty="0"/>
              <a:t>Dessuten er offentleg ansatte nå pålagt å bruke klart språk. Språklova (1.1.22) har ein eigen klarspråksparagraf.</a:t>
            </a:r>
          </a:p>
          <a:p>
            <a:endParaRPr lang="nb-NO" dirty="0"/>
          </a:p>
          <a:p>
            <a:r>
              <a:rPr lang="nb-NO" dirty="0"/>
              <a:t>Kva ligg i «klart, korrekt og tilpassa språk"?</a:t>
            </a:r>
          </a:p>
          <a:p>
            <a:endParaRPr lang="nb-NO" dirty="0"/>
          </a:p>
          <a:p>
            <a:r>
              <a:rPr lang="nb-NO" b="1" dirty="0"/>
              <a:t>Klart språk</a:t>
            </a:r>
          </a:p>
          <a:p>
            <a:r>
              <a:rPr lang="nb-NO" dirty="0"/>
              <a:t>Sjå den internasjonale definisjonen</a:t>
            </a:r>
          </a:p>
          <a:p>
            <a:endParaRPr lang="nb-NO" dirty="0"/>
          </a:p>
          <a:p>
            <a:r>
              <a:rPr lang="nb-NO" b="1" dirty="0"/>
              <a:t>Korrekt språk</a:t>
            </a:r>
          </a:p>
          <a:p>
            <a:r>
              <a:rPr lang="nb-NO" b="0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Korrekt språk er utan skrivefeil og grammatiske feil. Tilsette i offentlege organ skal følgje dei gjeldande rettskrivings- og teiknsetjingsreglane.</a:t>
            </a:r>
            <a:r>
              <a:rPr lang="nb-NO" dirty="0"/>
              <a:t>)</a:t>
            </a:r>
          </a:p>
          <a:p>
            <a:endParaRPr lang="nb-NO" dirty="0"/>
          </a:p>
          <a:p>
            <a:pPr algn="l"/>
            <a:r>
              <a:rPr lang="nb-NO" b="1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Tilpassa målgruppa</a:t>
            </a:r>
          </a:p>
          <a:p>
            <a:pPr algn="l"/>
            <a:r>
              <a:rPr lang="nb-NO" b="0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Skribentar bør ha klart for seg kven dei skriv for, og kva som er formålet med teksten. Vurder hva mottakerne kan eller vet fra før, og hva som bør forklares.</a:t>
            </a:r>
          </a:p>
          <a:p>
            <a:pPr algn="l"/>
            <a:r>
              <a:rPr lang="nb-NO" b="0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Hvis teksten har flere ulike mottakere, må det gå tydelig fram hvilken informasjon som er til hvem. Teksten bør tilpasses hovedmottakerne.</a:t>
            </a:r>
          </a:p>
          <a:p>
            <a:pPr algn="l"/>
            <a:r>
              <a:rPr lang="nb-NO" b="0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For å vite sikkert om teksten er godt nok tilpasset målgruppa, bør skribenten involvere mulige mottakere i arbeidet.   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86147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0615">
              <a:defRPr/>
            </a:pPr>
            <a:r>
              <a:rPr lang="nb-NO" dirty="0"/>
              <a:t>Dette lysarket kan skjulast (forvaltningslova er ikkje vedteken enno.)</a:t>
            </a:r>
          </a:p>
          <a:p>
            <a:pPr defTabSz="910615">
              <a:defRPr/>
            </a:pPr>
            <a:endParaRPr lang="nb-NO" dirty="0"/>
          </a:p>
          <a:p>
            <a:pPr defTabSz="910615">
              <a:defRPr/>
            </a:pPr>
            <a:r>
              <a:rPr lang="nb-NO" dirty="0"/>
              <a:t>Også framlegget til ny forvaltningslov (2019) inneheld ei føresegn om klart språk. </a:t>
            </a:r>
          </a:p>
          <a:p>
            <a:pPr defTabSz="910615">
              <a:defRPr/>
            </a:pPr>
            <a:r>
              <a:rPr lang="nb-NO" dirty="0"/>
              <a:t>Forvaltningslova er framleis under behandling (JD). </a:t>
            </a:r>
          </a:p>
          <a:p>
            <a:pPr defTabSz="910615"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EE525-4467-424D-9DD4-A66B00C3BF9B}" type="slidenum">
              <a:rPr lang="nb-NO" smtClean="0"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3866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Korleis kan offentlege organ oppfylle lovkravet om klart språk?</a:t>
            </a:r>
          </a:p>
          <a:p>
            <a:pPr algn="l"/>
            <a:endParaRPr lang="nb-NO" b="0" i="0" dirty="0">
              <a:solidFill>
                <a:srgbClr val="231F20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b-NO" b="0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Det finst mange gode hjelpemiddel og retningslinjer som kan brukast i skrivearbeidet, til dømes på </a:t>
            </a:r>
            <a:r>
              <a:rPr lang="nb-NO" b="0" i="0" u="none" strike="noStrike" dirty="0">
                <a:solidFill>
                  <a:srgbClr val="231F20"/>
                </a:solidFill>
                <a:effectLst/>
                <a:latin typeface="Roboto" panose="02000000000000000000" pitchFamily="2" charset="0"/>
                <a:hlinkClick r:id="rId3"/>
              </a:rPr>
              <a:t>nettstaden klarspråk.no</a:t>
            </a:r>
            <a:r>
              <a:rPr lang="nb-NO" b="0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 (fellesportalen for klart språk i offentleg sektor) og </a:t>
            </a:r>
            <a:r>
              <a:rPr lang="nb-NO" b="0" i="0" u="none" strike="noStrike" dirty="0">
                <a:solidFill>
                  <a:srgbClr val="231F20"/>
                </a:solidFill>
                <a:effectLst/>
                <a:latin typeface="Roboto" panose="02000000000000000000" pitchFamily="2" charset="0"/>
                <a:hlinkClick r:id="rId4"/>
              </a:rPr>
              <a:t>Språkrådets nettsider</a:t>
            </a:r>
            <a:r>
              <a:rPr lang="nb-NO" b="0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endParaRPr lang="nb-NO" b="1" dirty="0"/>
          </a:p>
          <a:p>
            <a:endParaRPr lang="nb-NO" dirty="0"/>
          </a:p>
          <a:p>
            <a:r>
              <a:rPr lang="nb-NO" b="1" dirty="0"/>
              <a:t>Verktøy og hjelpemiddel</a:t>
            </a:r>
          </a:p>
          <a:p>
            <a:r>
              <a:rPr lang="nb-NO" dirty="0"/>
              <a:t>Nettkurs i klarspråk: Den gylne pennen</a:t>
            </a:r>
          </a:p>
          <a:p>
            <a:r>
              <a:rPr lang="nb-NO" dirty="0"/>
              <a:t>Klarspråk.no: skriveråd, arbeidsmetode m.m., tekstbasen</a:t>
            </a:r>
          </a:p>
          <a:p>
            <a:r>
              <a:rPr lang="nb-NO" dirty="0"/>
              <a:t>Ordbøker</a:t>
            </a:r>
          </a:p>
          <a:p>
            <a:endParaRPr lang="en-US" dirty="0">
              <a:cs typeface="Calibri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7244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2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6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461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C29F-3FFC-434F-AFEF-304203F92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861537"/>
            <a:ext cx="8267700" cy="11577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A4513-C9E0-4C23-BF12-F6B3535F1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2BB1D-7AD2-44EB-9403-5A31032B9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CE044-7C22-4ECD-BC2B-58D4480D7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892C1-25F1-45A2-AB15-D8E34163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9AF2-B8B5-401C-8821-05C8E0B7DA12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292AE5-9ED7-4053-9CAA-C396312C26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5300" y="774697"/>
            <a:ext cx="1848000" cy="1848000"/>
          </a:xfrm>
          <a:prstGeom prst="ellipse">
            <a:avLst/>
          </a:prstGeom>
          <a:solidFill>
            <a:schemeClr val="accent1"/>
          </a:solidFill>
        </p:spPr>
        <p:txBody>
          <a:bodyPr lIns="36000" rIns="36000" anchor="ctr">
            <a:normAutofit/>
          </a:bodyPr>
          <a:lstStyle>
            <a:lvl1pPr marL="0" marR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EA0A4"/>
              </a:buClr>
              <a:buSzTx/>
              <a:buFont typeface="Calibri" panose="020F0502020204030204" pitchFamily="34" charset="0"/>
              <a:buNone/>
              <a:tabLst/>
              <a:defRPr sz="2400" b="1">
                <a:solidFill>
                  <a:schemeClr val="dk1"/>
                </a:solidFill>
              </a:defRPr>
            </a:lvl1pPr>
          </a:lstStyle>
          <a:p>
            <a:pPr lvl="0"/>
            <a:r>
              <a:rPr lang="nb-NO"/>
              <a:t>Fakta </a:t>
            </a:r>
            <a:br>
              <a:rPr lang="nb-NO"/>
            </a:br>
            <a:r>
              <a:rPr lang="nb-NO"/>
              <a:t>eller sitat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1DDF1AB-60B5-460D-BED3-096804BB10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15228" y="6299721"/>
            <a:ext cx="1418073" cy="25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7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9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87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1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8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1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9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40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7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0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prakradet.no/klarsprak/om-skriving/sprak-i-lover-og-forskrifter/skriverad/" TargetMode="Externa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prakradet.no/sprakhjelp/Skriveregler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prakradet.no/klarsprak/arbeidsmetoder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prakradet.no/klarsprak/om-skriving/brukartesting-av-tekstar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prakradet.no/klarsprak/tekstbasen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prakradet.no/klarspra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2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8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8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9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Freeform: Shape 9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nb-NO" sz="4800" dirty="0">
                <a:solidFill>
                  <a:srgbClr val="FFFFFF"/>
                </a:solidFill>
                <a:cs typeface="Calibri Light"/>
              </a:rPr>
              <a:t>Klarspråk</a:t>
            </a:r>
            <a:endParaRPr lang="nb-NO" sz="4800" dirty="0">
              <a:solidFill>
                <a:srgbClr val="FFFFFF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nn-NO" dirty="0"/>
              <a:t>Kva, kvifor, korleis?</a:t>
            </a: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D27A83-0FFB-4219-BC89-7949CD801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Ta nettkurs i klarspråk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2A1BED74-0435-4FCB-94EB-D0EBC90B30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381125"/>
            <a:ext cx="4743450" cy="4095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91364EDD-6E22-4CFB-A3BF-CE86264422E6}"/>
              </a:ext>
            </a:extLst>
          </p:cNvPr>
          <p:cNvSpPr txBox="1"/>
          <p:nvPr/>
        </p:nvSpPr>
        <p:spPr>
          <a:xfrm>
            <a:off x="6079067" y="1862667"/>
            <a:ext cx="42314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Nettkurset «Den gylne pennen» </a:t>
            </a:r>
          </a:p>
          <a:p>
            <a:r>
              <a:rPr lang="nb-NO" sz="2400" dirty="0"/>
              <a:t>gir ei innføring i klarspråk. 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F0F772EA-5394-455C-B658-DD98FAEFEB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7366" y="3437468"/>
            <a:ext cx="4343400" cy="9562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C08B3C62-4E98-4A58-A20D-4C58258A4A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4670" y="5249861"/>
            <a:ext cx="8162925" cy="1133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0898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74FE4A-93E4-403B-A966-FC0DA0E33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Følg skriveråda på klarspråk.no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FAD1FB2B-479C-4FDC-8B27-DD8C97703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5789" y="1462086"/>
            <a:ext cx="6543088" cy="3404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6355D240-6C7E-62E5-83BB-158EFF674D1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7442"/>
          <a:stretch/>
        </p:blipFill>
        <p:spPr>
          <a:xfrm>
            <a:off x="544921" y="1690688"/>
            <a:ext cx="6430945" cy="49760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261A0B2C-6B30-2191-899E-6A92A4F1C0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7333" y="1954207"/>
            <a:ext cx="6202556" cy="4734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00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C88A0E-F6DC-8680-8377-A8270C49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Følg skriveråda 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1A7CDD3C-6401-6257-8EDD-C6A5C2AB33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2758"/>
          <a:stretch/>
        </p:blipFill>
        <p:spPr>
          <a:xfrm>
            <a:off x="8599674" y="810051"/>
            <a:ext cx="3018585" cy="4351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C4E224CB-C58D-DE15-68A7-2B455ED292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708" y="2026023"/>
            <a:ext cx="6963114" cy="2351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B72CAC97-7786-4493-719C-C90F06BA6426}"/>
              </a:ext>
            </a:extLst>
          </p:cNvPr>
          <p:cNvSpPr txBox="1"/>
          <p:nvPr/>
        </p:nvSpPr>
        <p:spPr>
          <a:xfrm>
            <a:off x="932332" y="505968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>
                <a:hlinkClick r:id="rId5"/>
              </a:rPr>
              <a:t>Skriveråd (klarspråk.</a:t>
            </a:r>
            <a:r>
              <a:rPr lang="nb-NO" dirty="0">
                <a:hlinkClick r:id="rId5"/>
              </a:rPr>
              <a:t>no)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5659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5F0A63-6918-77BE-114E-F09453F9E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Følg skrivereglane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3BCE1EFE-1D10-3877-E3A9-DDF7374495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402187"/>
            <a:ext cx="7133340" cy="4351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66DAB08F-FFB6-F7AA-F5F8-B93FAFDD826B}"/>
              </a:ext>
            </a:extLst>
          </p:cNvPr>
          <p:cNvSpPr txBox="1"/>
          <p:nvPr/>
        </p:nvSpPr>
        <p:spPr>
          <a:xfrm>
            <a:off x="8272129" y="5252489"/>
            <a:ext cx="278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>
                <a:hlinkClick r:id="rId4"/>
              </a:rPr>
              <a:t>Skrivereglar (språkrådet</a:t>
            </a:r>
            <a:r>
              <a:rPr lang="nb-NO" dirty="0">
                <a:hlinkClick r:id="rId4"/>
              </a:rPr>
              <a:t>.no)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8222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AC0810-BE06-43B8-92F6-450234CA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Bruk gode arbeidsmetodar</a:t>
            </a: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D739BF09-FBC2-4D32-B059-64421BF8A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980" y="1551822"/>
            <a:ext cx="9280151" cy="4218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9DF21A18-7814-ABA2-E216-C3AD55008AEC}"/>
              </a:ext>
            </a:extLst>
          </p:cNvPr>
          <p:cNvSpPr txBox="1"/>
          <p:nvPr/>
        </p:nvSpPr>
        <p:spPr>
          <a:xfrm>
            <a:off x="1093699" y="592029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>
                <a:hlinkClick r:id="rId4"/>
              </a:rPr>
              <a:t>Arbeidsmetodar (klarspråk.</a:t>
            </a:r>
            <a:r>
              <a:rPr lang="nb-NO" dirty="0">
                <a:hlinkClick r:id="rId4"/>
              </a:rPr>
              <a:t>no)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94540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D1C938-ADFE-DD13-B0BF-8A0212AC2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Spør brukarane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63628DFA-A6C9-0507-DD2B-60B8982CAC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18729" y="0"/>
            <a:ext cx="4935071" cy="65913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05875B52-7D38-9BCB-66A7-084299469567}"/>
              </a:ext>
            </a:extLst>
          </p:cNvPr>
          <p:cNvSpPr txBox="1"/>
          <p:nvPr/>
        </p:nvSpPr>
        <p:spPr>
          <a:xfrm>
            <a:off x="430308" y="3428999"/>
            <a:ext cx="5342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>
                <a:hlinkClick r:id="rId4"/>
              </a:rPr>
              <a:t>Brukartesting </a:t>
            </a:r>
            <a:r>
              <a:rPr lang="nn-NO" dirty="0">
                <a:hlinkClick r:id="rId4"/>
              </a:rPr>
              <a:t>av </a:t>
            </a:r>
            <a:r>
              <a:rPr lang="nn-NO">
                <a:hlinkClick r:id="rId4"/>
              </a:rPr>
              <a:t>tekstar (klarspråk.</a:t>
            </a:r>
            <a:r>
              <a:rPr lang="nn-NO" dirty="0">
                <a:hlinkClick r:id="rId4"/>
              </a:rPr>
              <a:t>no)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5206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8A304E-726E-4591-9BFA-4115DEFD7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Bruk døme frå tekstbasen på klarspråk.no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20FC02F5-CCF2-449A-9DA7-103881F743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89024" y="1690688"/>
            <a:ext cx="8896350" cy="3019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F05C2A38-406E-4DD8-7D72-516392F4C8BC}"/>
              </a:ext>
            </a:extLst>
          </p:cNvPr>
          <p:cNvSpPr txBox="1"/>
          <p:nvPr/>
        </p:nvSpPr>
        <p:spPr>
          <a:xfrm>
            <a:off x="1129553" y="53465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>
                <a:hlinkClick r:id="rId4"/>
              </a:rPr>
              <a:t>Tekstbasen (klarspråk.</a:t>
            </a:r>
            <a:r>
              <a:rPr lang="nb-NO" dirty="0">
                <a:hlinkClick r:id="rId4"/>
              </a:rPr>
              <a:t>no)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8787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D907AE4-1FB7-4E8E-84EA-1C27AA632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C69DF69F-7D1B-4890-A9B4-5DA914C2EF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023" y="0"/>
            <a:ext cx="7247609" cy="6671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2017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E87A34-6B27-43E0-A5DE-7806BF1A0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>
                <a:solidFill>
                  <a:srgbClr val="002060"/>
                </a:solidFill>
              </a:rPr>
              <a:t>Delta på seminar og få inspirasjon og kunnskap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CB9AF3DF-D329-44D2-8FB2-A949188A8A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462"/>
          <a:stretch/>
        </p:blipFill>
        <p:spPr>
          <a:xfrm>
            <a:off x="1007003" y="2147776"/>
            <a:ext cx="8924925" cy="30409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796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A5EE7-64B5-4D4D-9254-E97612D59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>
                <a:solidFill>
                  <a:srgbClr val="002060"/>
                </a:solidFill>
              </a:rPr>
              <a:t>Kva er klarspråk?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00EF5-A3E9-4537-A5A8-AE5528784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n-NO" dirty="0"/>
              <a:t>Den internasjonale definisjonen (2015):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nn-NO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Klarspråk</a:t>
            </a:r>
            <a:r>
              <a:rPr lang="nn-NO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n-NO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 kommunikasjon med så tydeleg ordlyd, struktur og visuell utforming at lesarane i målgruppa finn den informasjonen dei treng, forstår han og kan bruke han</a:t>
            </a:r>
            <a:r>
              <a:rPr lang="nn-NO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.» 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02837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03AE0665-1279-4A97-B804-C83E5E7860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14453" y="592667"/>
            <a:ext cx="8561981" cy="563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26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A5EE7-64B5-4D4D-9254-E97612D59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>
                <a:solidFill>
                  <a:srgbClr val="002060"/>
                </a:solidFill>
              </a:rPr>
              <a:t>Klarspråk og fagspråk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00EF5-A3E9-4537-A5A8-AE5528784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n-NO" sz="2800" dirty="0"/>
              <a:t>Det er inga motsetning mellom fagspråk og klarspråk.</a:t>
            </a:r>
          </a:p>
          <a:p>
            <a:pPr>
              <a:defRPr/>
            </a:pPr>
            <a:r>
              <a:rPr lang="nn-NO" sz="2800" dirty="0"/>
              <a:t>Vi kan ikkje erstatte alle faguttrykk i ein tekst med ord og uttrykk frå daglegspråket.</a:t>
            </a:r>
          </a:p>
          <a:p>
            <a:pPr>
              <a:defRPr/>
            </a:pPr>
            <a:r>
              <a:rPr lang="nn-NO" dirty="0"/>
              <a:t>Det er ikkje noko i vegen for å bruke faguttrykk, men vi må hugse å forklare dei om vi ikkje skriv for fagfolk. </a:t>
            </a:r>
            <a:endParaRPr lang="nn-NO" sz="2800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08207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B2916C-BEBE-4322-A328-0F6AF1820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Klarspråk </a:t>
            </a:r>
            <a:r>
              <a:rPr lang="nb-NO">
                <a:solidFill>
                  <a:srgbClr val="002060"/>
                </a:solidFill>
              </a:rPr>
              <a:t>eller lettlese?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F59ABD-92EA-4C4A-8E6C-081AC513E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/>
              <a:t>Ordet </a:t>
            </a:r>
            <a:r>
              <a:rPr lang="nn-NO" i="1"/>
              <a:t>lettlese</a:t>
            </a:r>
            <a:r>
              <a:rPr lang="nn-NO"/>
              <a:t> </a:t>
            </a:r>
            <a:r>
              <a:rPr lang="nn-NO" dirty="0"/>
              <a:t>blir brukt om tekstar der både innhald og språk </a:t>
            </a:r>
            <a:r>
              <a:rPr lang="nn-NO"/>
              <a:t>er lagt </a:t>
            </a:r>
            <a:r>
              <a:rPr lang="nn-NO" dirty="0"/>
              <a:t>til rette for folk </a:t>
            </a:r>
            <a:r>
              <a:rPr lang="nn-NO"/>
              <a:t>med særskilde </a:t>
            </a:r>
            <a:r>
              <a:rPr lang="nn-NO" dirty="0"/>
              <a:t>behov.</a:t>
            </a:r>
          </a:p>
          <a:p>
            <a:r>
              <a:rPr lang="nn-NO" i="1"/>
              <a:t>Lettlese</a:t>
            </a:r>
            <a:r>
              <a:rPr lang="nn-NO"/>
              <a:t> </a:t>
            </a:r>
            <a:r>
              <a:rPr lang="nn-NO" dirty="0"/>
              <a:t>blir rekna som enklare enn </a:t>
            </a:r>
            <a:r>
              <a:rPr lang="nn-NO" i="1" dirty="0"/>
              <a:t>klarspråk</a:t>
            </a:r>
            <a:r>
              <a:rPr lang="nn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9653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50E5-E560-42A6-B254-C25371422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>
                <a:solidFill>
                  <a:srgbClr val="002060"/>
                </a:solidFill>
              </a:rPr>
              <a:t>Kvifor bør vi bruke klarspråk?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71BF5-B305-4EE4-B6DA-0C00CE6B8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n-NO" sz="2800" dirty="0">
                <a:solidFill>
                  <a:prstClr val="black"/>
                </a:solidFill>
                <a:ea typeface="Tahoma" pitchFamily="34" charset="0"/>
              </a:rPr>
              <a:t>Klarspråk fremjar demokratiet og rettstryggleiken.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n-NO" sz="2800" dirty="0">
                <a:solidFill>
                  <a:prstClr val="black"/>
                </a:solidFill>
                <a:ea typeface="Tahoma" pitchFamily="34" charset="0"/>
              </a:rPr>
              <a:t>Klarspråk skapar tillit.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n-NO" sz="2800" dirty="0">
                <a:solidFill>
                  <a:prstClr val="black"/>
                </a:solidFill>
                <a:ea typeface="Tahoma" pitchFamily="34" charset="0"/>
              </a:rPr>
              <a:t>Klarspråk sparar tid og pengar.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n-NO" sz="2800" dirty="0">
                <a:solidFill>
                  <a:prstClr val="black"/>
                </a:solidFill>
                <a:ea typeface="Tahoma" pitchFamily="34" charset="0"/>
              </a:rPr>
              <a:t>Klarspråk er avgjerande i digitale tenester.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n-NO" sz="2800" dirty="0">
                <a:solidFill>
                  <a:prstClr val="black"/>
                </a:solidFill>
                <a:ea typeface="Tahoma" pitchFamily="34" charset="0"/>
              </a:rPr>
              <a:t>Offentlege organ har plikt til å rettleie, jf</a:t>
            </a:r>
            <a:r>
              <a:rPr lang="nn-NO" sz="2800">
                <a:solidFill>
                  <a:prstClr val="black"/>
                </a:solidFill>
                <a:ea typeface="Tahoma" pitchFamily="34" charset="0"/>
              </a:rPr>
              <a:t>. forvaltningslova </a:t>
            </a:r>
            <a:r>
              <a:rPr lang="nn-NO" sz="2800" dirty="0">
                <a:solidFill>
                  <a:prstClr val="black"/>
                </a:solidFill>
                <a:ea typeface="Tahoma" pitchFamily="34" charset="0"/>
              </a:rPr>
              <a:t>§ 11.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40541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C3B2D1-1EFD-4BD8-AAA0-8063E81C5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Språklova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7A272D-F26B-4569-AA4D-ECF8707A6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sz="2800" dirty="0"/>
              <a:t>... inneheld ein eigen klarspråksparagraf:</a:t>
            </a:r>
          </a:p>
          <a:p>
            <a:pPr marL="0" indent="0">
              <a:buNone/>
            </a:pPr>
            <a:endParaRPr lang="nn-NO" sz="2800" dirty="0"/>
          </a:p>
          <a:p>
            <a:pPr marL="0" indent="0">
              <a:buNone/>
            </a:pPr>
            <a:r>
              <a:rPr lang="nn-NO" sz="2800" b="1" dirty="0"/>
              <a:t>§ 9 </a:t>
            </a:r>
            <a:r>
              <a:rPr lang="nn-NO" sz="2800" b="1" i="1" dirty="0"/>
              <a:t>Klart språk </a:t>
            </a:r>
            <a:endParaRPr lang="nn-NO" sz="2800" b="1" dirty="0"/>
          </a:p>
          <a:p>
            <a:pPr marL="0" indent="0">
              <a:buNone/>
            </a:pPr>
            <a:r>
              <a:rPr lang="nn-NO" sz="2800" dirty="0"/>
              <a:t>Offentlege organ skal kommunisere på eit klart og korrekt språk som er tilpassa målgruppa.</a:t>
            </a:r>
          </a:p>
          <a:p>
            <a:pPr marL="0" indent="0">
              <a:buNone/>
            </a:pPr>
            <a:endParaRPr lang="nn-NO" sz="2800" dirty="0"/>
          </a:p>
          <a:p>
            <a:pPr marL="0" indent="0">
              <a:buNone/>
            </a:pPr>
            <a:r>
              <a:rPr lang="nn-NO" sz="2800" dirty="0"/>
              <a:t>Lova tok til å gjelde 1. januar 2022.</a:t>
            </a:r>
          </a:p>
          <a:p>
            <a:endParaRPr lang="nb-NO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229DDE8-9F16-47B5-B4AF-36FFC452D06C}"/>
              </a:ext>
            </a:extLst>
          </p:cNvPr>
          <p:cNvSpPr/>
          <p:nvPr/>
        </p:nvSpPr>
        <p:spPr>
          <a:xfrm>
            <a:off x="8873068" y="926574"/>
            <a:ext cx="2099732" cy="19859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Lovfesting av krav om klart språk</a:t>
            </a:r>
          </a:p>
        </p:txBody>
      </p:sp>
    </p:spTree>
    <p:extLst>
      <p:ext uri="{BB962C8B-B14F-4D97-AF65-F5344CB8AC3E}">
        <p14:creationId xmlns:p14="http://schemas.microsoft.com/office/powerpoint/2010/main" val="4035466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1" y="861537"/>
            <a:ext cx="8267700" cy="734717"/>
          </a:xfrm>
        </p:spPr>
        <p:txBody>
          <a:bodyPr>
            <a:normAutofit fontScale="90000"/>
          </a:bodyPr>
          <a:lstStyle/>
          <a:p>
            <a:br>
              <a:rPr lang="nb-NO" dirty="0"/>
            </a:br>
            <a:br>
              <a:rPr lang="nb-NO" dirty="0">
                <a:solidFill>
                  <a:srgbClr val="002060"/>
                </a:solidFill>
              </a:rPr>
            </a:br>
            <a:r>
              <a:rPr lang="nb-NO" dirty="0">
                <a:solidFill>
                  <a:srgbClr val="002060"/>
                </a:solidFill>
              </a:rPr>
              <a:t>Framlegg til ny forvaltningslov (2019)</a:t>
            </a:r>
            <a:br>
              <a:rPr lang="nb-NO" dirty="0"/>
            </a:b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019301"/>
            <a:ext cx="10515600" cy="4157663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... inneheld ein eigen språkparagraf: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>
          <a:xfrm>
            <a:off x="9385300" y="818865"/>
            <a:ext cx="1848000" cy="180383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b-NO" sz="2000" dirty="0">
                <a:solidFill>
                  <a:schemeClr val="bg1"/>
                </a:solidFill>
              </a:rPr>
              <a:t>Forslag om lovfesting av krav om klart språk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725" y="2932253"/>
            <a:ext cx="5397241" cy="2749089"/>
          </a:xfrm>
          <a:prstGeom prst="rect">
            <a:avLst/>
          </a:prstGeom>
        </p:spPr>
      </p:pic>
      <p:pic>
        <p:nvPicPr>
          <p:cNvPr id="8" name="Plassholder for innhold 6"/>
          <p:cNvPicPr>
            <a:picLocks noChangeAspect="1"/>
          </p:cNvPicPr>
          <p:nvPr/>
        </p:nvPicPr>
        <p:blipFill rotWithShape="1">
          <a:blip r:embed="rId4"/>
          <a:srcRect b="3123"/>
          <a:stretch/>
        </p:blipFill>
        <p:spPr>
          <a:xfrm>
            <a:off x="6142104" y="3000200"/>
            <a:ext cx="5257153" cy="2903251"/>
          </a:xfrm>
          <a:prstGeom prst="rect">
            <a:avLst/>
          </a:prstGeom>
        </p:spPr>
      </p:pic>
      <p:cxnSp>
        <p:nvCxnSpPr>
          <p:cNvPr id="10" name="Rett linje 9"/>
          <p:cNvCxnSpPr/>
          <p:nvPr/>
        </p:nvCxnSpPr>
        <p:spPr>
          <a:xfrm>
            <a:off x="6969457" y="4567451"/>
            <a:ext cx="3784979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21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0A1A0F-345D-489B-98B4-54BBCEC29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54553" cy="1325563"/>
          </a:xfrm>
        </p:spPr>
        <p:txBody>
          <a:bodyPr/>
          <a:lstStyle/>
          <a:p>
            <a:r>
              <a:rPr lang="nn-NO" dirty="0">
                <a:solidFill>
                  <a:srgbClr val="002060"/>
                </a:solidFill>
              </a:rPr>
              <a:t>Korleis oppfyller vi lovkravet om klarspråk?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5841DF8A-335F-4E3A-8438-D4E4665433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6572" y="1690688"/>
            <a:ext cx="7521202" cy="4876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B019B7A-221D-FA7A-B15A-47500478ACD2}"/>
              </a:ext>
            </a:extLst>
          </p:cNvPr>
          <p:cNvSpPr txBox="1"/>
          <p:nvPr/>
        </p:nvSpPr>
        <p:spPr>
          <a:xfrm>
            <a:off x="8281850" y="2116183"/>
            <a:ext cx="1347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>
                <a:hlinkClick r:id="rId4"/>
              </a:rPr>
              <a:t>Klarspråk.no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6775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7a43250-ae2c-4b11-b878-f64c74241b90" xsi:nil="true"/>
    <lcf76f155ced4ddcb4097134ff3c332f xmlns="f4d4bd17-e4f1-4041-95bd-408020c9bd5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CF40332C3D0A74A89009C78DFDDBC04" ma:contentTypeVersion="14" ma:contentTypeDescription="Opprett et nytt dokument." ma:contentTypeScope="" ma:versionID="8bed558eab51d997cc65e3d1f6f1d7f7">
  <xsd:schema xmlns:xsd="http://www.w3.org/2001/XMLSchema" xmlns:xs="http://www.w3.org/2001/XMLSchema" xmlns:p="http://schemas.microsoft.com/office/2006/metadata/properties" xmlns:ns2="f4d4bd17-e4f1-4041-95bd-408020c9bd59" xmlns:ns3="77a43250-ae2c-4b11-b878-f64c74241b90" targetNamespace="http://schemas.microsoft.com/office/2006/metadata/properties" ma:root="true" ma:fieldsID="c1d24809a8702b4e1af47211a5959931" ns2:_="" ns3:_="">
    <xsd:import namespace="f4d4bd17-e4f1-4041-95bd-408020c9bd59"/>
    <xsd:import namespace="77a43250-ae2c-4b11-b878-f64c74241b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d4bd17-e4f1-4041-95bd-408020c9bd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emerkelapper" ma:readOnly="false" ma:fieldId="{5cf76f15-5ced-4ddc-b409-7134ff3c332f}" ma:taxonomyMulti="true" ma:sspId="64fb5030-246e-4ff2-97ab-9ef7ae2a55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a43250-ae2c-4b11-b878-f64c74241b9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c84526f-ca5e-4635-ade3-36a3039d19db}" ma:internalName="TaxCatchAll" ma:showField="CatchAllData" ma:web="77a43250-ae2c-4b11-b878-f64c74241b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FB7526-D721-4104-85A8-0A65A25CF4F1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77a43250-ae2c-4b11-b878-f64c74241b90"/>
    <ds:schemaRef ds:uri="f4d4bd17-e4f1-4041-95bd-408020c9bd59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F96B1AC-728A-4453-A46F-9F01C96E9A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31E8CC-9F9E-40C0-9B6C-A4C2A78563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d4bd17-e4f1-4041-95bd-408020c9bd59"/>
    <ds:schemaRef ds:uri="77a43250-ae2c-4b11-b878-f64c74241b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885</Words>
  <Application>Microsoft Office PowerPoint</Application>
  <PresentationFormat>Widescreen</PresentationFormat>
  <Paragraphs>127</Paragraphs>
  <Slides>18</Slides>
  <Notes>18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Roboto</vt:lpstr>
      <vt:lpstr>Office Theme</vt:lpstr>
      <vt:lpstr>Klarspråk</vt:lpstr>
      <vt:lpstr>Kva er klarspråk?</vt:lpstr>
      <vt:lpstr>PowerPoint-presentasjon</vt:lpstr>
      <vt:lpstr>Klarspråk og fagspråk</vt:lpstr>
      <vt:lpstr>Klarspråk eller lettlese?</vt:lpstr>
      <vt:lpstr>Kvifor bør vi bruke klarspråk?</vt:lpstr>
      <vt:lpstr>Språklova</vt:lpstr>
      <vt:lpstr>  Framlegg til ny forvaltningslov (2019)  </vt:lpstr>
      <vt:lpstr>Korleis oppfyller vi lovkravet om klarspråk?</vt:lpstr>
      <vt:lpstr>Ta nettkurs i klarspråk</vt:lpstr>
      <vt:lpstr>Følg skriveråda på klarspråk.no</vt:lpstr>
      <vt:lpstr>Følg skriveråda </vt:lpstr>
      <vt:lpstr>Følg skrivereglane</vt:lpstr>
      <vt:lpstr>Bruk gode arbeidsmetodar</vt:lpstr>
      <vt:lpstr>Spør brukarane</vt:lpstr>
      <vt:lpstr>Bruk døme frå tekstbasen på klarspråk.no</vt:lpstr>
      <vt:lpstr>PowerPoint-presentasjon</vt:lpstr>
      <vt:lpstr>Delta på seminar og få inspirasjon og kunnskap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Aud Anna Senje</cp:lastModifiedBy>
  <cp:revision>2</cp:revision>
  <dcterms:created xsi:type="dcterms:W3CDTF">2022-03-16T09:10:34Z</dcterms:created>
  <dcterms:modified xsi:type="dcterms:W3CDTF">2022-10-25T10:59:11Z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0x0101002CF40332C3D0A74A89009C78DFDDBC04</vt:lpwstr>
  </property>
  <property fmtid="{D5CDD505-2E9C-101B-9397-08002B2CF9AE}" pid="3" name="MediaServiceImageTags">
    <vt:lpwstr/>
  </property>
</Properties>
</file>